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343" r:id="rId5"/>
    <p:sldId id="352" r:id="rId6"/>
    <p:sldId id="363" r:id="rId7"/>
    <p:sldId id="364" r:id="rId8"/>
    <p:sldId id="365" r:id="rId9"/>
  </p:sldIdLst>
  <p:sldSz cx="9144000" cy="6858000" type="screen4x3"/>
  <p:notesSz cx="7010400" cy="92964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760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5DF"/>
    <a:srgbClr val="F4A8BD"/>
    <a:srgbClr val="5A001E"/>
    <a:srgbClr val="98002E"/>
    <a:srgbClr val="646464"/>
    <a:srgbClr val="EF3E42"/>
    <a:srgbClr val="EEB211"/>
    <a:srgbClr val="00AF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09" d="100"/>
          <a:sy n="109" d="100"/>
        </p:scale>
        <p:origin x="1674" y="114"/>
      </p:cViewPr>
      <p:guideLst>
        <p:guide orient="horz" pos="760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3175" tIns="46588" rIns="93175" bIns="46588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F3EB8B8A-EEC8-B741-8C1C-E0ED074ADE05}" type="datetimeFigureOut">
              <a:rPr lang="en-US"/>
              <a:pPr>
                <a:defRPr/>
              </a:pPr>
              <a:t>12-Apr-17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3175" tIns="46588" rIns="93175" bIns="46588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518E65DD-7BDA-9943-A05D-80ECD81471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585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5" tIns="46588" rIns="93175" bIns="4658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3175" tIns="46588" rIns="93175" bIns="46588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A0449182-C55E-DE4C-A71A-D08CF4DD997C}" type="datetimeFigureOut">
              <a:rPr lang="en-US"/>
              <a:pPr>
                <a:defRPr/>
              </a:pPr>
              <a:t>12-Apr-17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5" tIns="46588" rIns="93175" bIns="46588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3175" tIns="46588" rIns="93175" bIns="4658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5" tIns="46588" rIns="93175" bIns="4658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3175" tIns="46588" rIns="93175" bIns="46588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DE7F37AD-274B-C84A-8CA2-A1ECB5A55E5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8633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E7F37AD-274B-C84A-8CA2-A1ECB5A55E59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312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5276" cy="6867144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81000" y="1070001"/>
            <a:ext cx="6721363" cy="1691283"/>
          </a:xfrm>
        </p:spPr>
        <p:txBody>
          <a:bodyPr bIns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[Insert Title Here]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1000" y="2837483"/>
            <a:ext cx="5775091" cy="1607136"/>
          </a:xfrm>
        </p:spPr>
        <p:txBody>
          <a:bodyPr tIns="0" bIns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[Insert Subtitle Here]</a:t>
            </a:r>
            <a:br>
              <a:rPr lang="en-US" dirty="0" smtClean="0"/>
            </a:br>
            <a:r>
              <a:rPr lang="en-US" dirty="0" smtClean="0"/>
              <a:t>[MM/DD/YYYY]</a:t>
            </a:r>
            <a:endParaRPr lang="en-US" dirty="0"/>
          </a:p>
        </p:txBody>
      </p:sp>
      <p:pic>
        <p:nvPicPr>
          <p:cNvPr id="24" name="Picture 23" descr="ATC_Uganda_logo.pn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5394" y="5540329"/>
            <a:ext cx="1392691" cy="90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555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 rot="5400000">
            <a:off x="728662" y="3198813"/>
            <a:ext cx="5853113" cy="158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3050"/>
            <a:ext cx="3236913" cy="1555750"/>
          </a:xfrm>
        </p:spPr>
        <p:txBody>
          <a:bodyPr>
            <a:normAutofit/>
          </a:bodyPr>
          <a:lstStyle>
            <a:lvl1pPr algn="l">
              <a:defRPr sz="28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273050"/>
            <a:ext cx="4953000" cy="5853113"/>
          </a:xfrm>
        </p:spPr>
        <p:txBody>
          <a:bodyPr/>
          <a:lstStyle>
            <a:lvl1pPr>
              <a:defRPr sz="2200">
                <a:solidFill>
                  <a:srgbClr val="6B757C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905000"/>
            <a:ext cx="3236913" cy="4221163"/>
          </a:xfrm>
        </p:spPr>
        <p:txBody>
          <a:bodyPr/>
          <a:lstStyle>
            <a:lvl1pPr marL="0" indent="0">
              <a:buNone/>
              <a:defRPr sz="2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26B4A4-9272-4463-B14D-B386D802EC75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F195820-A877-4246-AAEA-C31D631A6C8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90633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181600"/>
            <a:ext cx="6553200" cy="414338"/>
          </a:xfrm>
        </p:spPr>
        <p:txBody>
          <a:bodyPr/>
          <a:lstStyle>
            <a:lvl1pPr algn="l">
              <a:defRPr sz="2000" b="1">
                <a:solidFill>
                  <a:srgbClr val="59595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228600"/>
            <a:ext cx="86868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5638800"/>
            <a:ext cx="6553200" cy="576262"/>
          </a:xfr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571542-E50E-4AA9-99F9-8B1B14041604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B0669D7-4EC2-D943-8501-0351D5EF84F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26245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5276" cy="6867144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81000" y="1070001"/>
            <a:ext cx="6721363" cy="1691283"/>
          </a:xfrm>
        </p:spPr>
        <p:txBody>
          <a:bodyPr bIns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[Insert Title Here]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1000" y="2837483"/>
            <a:ext cx="5775091" cy="1607136"/>
          </a:xfrm>
        </p:spPr>
        <p:txBody>
          <a:bodyPr tIns="0" bIns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[Insert Subtitle Here]</a:t>
            </a:r>
            <a:br>
              <a:rPr lang="en-US" dirty="0" smtClean="0"/>
            </a:br>
            <a:r>
              <a:rPr lang="en-US" dirty="0" smtClean="0"/>
              <a:t>[MM/DD/YYYY]</a:t>
            </a:r>
            <a:endParaRPr lang="en-US" dirty="0"/>
          </a:p>
        </p:txBody>
      </p:sp>
      <p:pic>
        <p:nvPicPr>
          <p:cNvPr id="21" name="Picture 20" descr="ATC_Uganda_logo.pn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21093" y="5540329"/>
            <a:ext cx="1392691" cy="90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8153400" y="0"/>
            <a:ext cx="990600" cy="3986213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7767439" cy="7159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7767439" cy="498316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Vertical Text Placeholder 12"/>
          <p:cNvSpPr>
            <a:spLocks noGrp="1"/>
          </p:cNvSpPr>
          <p:nvPr>
            <p:ph type="body" orient="vert" sz="quarter" idx="13"/>
          </p:nvPr>
        </p:nvSpPr>
        <p:spPr>
          <a:xfrm>
            <a:off x="8153402" y="274638"/>
            <a:ext cx="990598" cy="5134157"/>
          </a:xfrm>
        </p:spPr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CA1A9DE-C8E8-4074-B3C3-44AC00A9DBA5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D5105C0-BAA0-8246-8E31-91F97C8E875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3095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28600" y="1118206"/>
            <a:ext cx="8686800" cy="49919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011F0-A164-47BC-9BA5-8792E1D92DCC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7E6BAB-6AD9-354F-9C52-10093EE696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526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228600" y="2971800"/>
            <a:ext cx="8153399" cy="1588"/>
          </a:xfrm>
          <a:prstGeom prst="line">
            <a:avLst/>
          </a:prstGeom>
          <a:ln>
            <a:gradFill flip="none" rotWithShape="1">
              <a:gsLst>
                <a:gs pos="75000">
                  <a:schemeClr val="accent1">
                    <a:shade val="95000"/>
                    <a:satMod val="105000"/>
                  </a:schemeClr>
                </a:gs>
                <a:gs pos="100000">
                  <a:srgbClr val="FFFFFF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00"/>
            <a:ext cx="7772400" cy="1362075"/>
          </a:xfrm>
        </p:spPr>
        <p:txBody>
          <a:bodyPr anchor="t">
            <a:normAutofit/>
          </a:bodyPr>
          <a:lstStyle>
            <a:lvl1pPr algn="l">
              <a:defRPr sz="3200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395413"/>
            <a:ext cx="7772400" cy="1500187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115862-10E4-45C2-9DAC-DBD028F44D63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1221FA1-874C-8D49-A318-EFF26F617F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14664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143000"/>
            <a:ext cx="4267200" cy="4983163"/>
          </a:xfrm>
        </p:spPr>
        <p:txBody>
          <a:bodyPr/>
          <a:lstStyle>
            <a:lvl1pPr>
              <a:defRPr sz="22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267200" cy="4983163"/>
          </a:xfrm>
        </p:spPr>
        <p:txBody>
          <a:bodyPr/>
          <a:lstStyle>
            <a:lvl1pPr>
              <a:defRPr sz="22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A75386B-21F3-4057-B65C-3710B3E84233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B5C5B04-6DF7-6447-AE63-3E97CA2E0FA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0543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4268788" cy="639762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rgbClr val="59595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752600"/>
            <a:ext cx="4268788" cy="4373563"/>
          </a:xfrm>
        </p:spPr>
        <p:txBody>
          <a:bodyPr/>
          <a:lstStyle>
            <a:lvl1pPr>
              <a:defRPr sz="2000">
                <a:solidFill>
                  <a:srgbClr val="595959"/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066800"/>
            <a:ext cx="4270375" cy="639762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rgbClr val="59595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752600"/>
            <a:ext cx="4270375" cy="4373563"/>
          </a:xfrm>
        </p:spPr>
        <p:txBody>
          <a:bodyPr/>
          <a:lstStyle>
            <a:lvl1pPr>
              <a:defRPr sz="2000">
                <a:solidFill>
                  <a:srgbClr val="595959"/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0488920-08E4-4984-9251-F16650CD3C08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CA5D0DD-3DB7-9A47-8641-0025FCC01C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23279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E470000-75B6-48CB-AC59-4895BAF9ED42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2D19011-B55F-9F40-8FAA-61098AAEAC5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03567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1F2961D-6C74-4A27-91AF-4A30AD63B741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EF03B43-D23A-5B47-AE77-70F86D2B9F8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9858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274638"/>
            <a:ext cx="8686800" cy="71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143000"/>
            <a:ext cx="8686800" cy="498316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52575" y="6356350"/>
            <a:ext cx="213995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smtClean="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54B07D10-E4F2-4CB3-B9E7-52E98047E7C3}" type="datetime2">
              <a:rPr lang="en-US" smtClean="0"/>
              <a:t>Wednesday, April 12,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33813" y="6356350"/>
            <a:ext cx="2586037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16002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900" smtClean="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6BDF7737-9B84-3E46-9799-C7409EC3899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28600" y="6330557"/>
            <a:ext cx="8153399" cy="1588"/>
          </a:xfrm>
          <a:prstGeom prst="line">
            <a:avLst/>
          </a:prstGeom>
          <a:ln>
            <a:gradFill flip="none" rotWithShape="1">
              <a:gsLst>
                <a:gs pos="75000">
                  <a:schemeClr val="accent1">
                    <a:shade val="95000"/>
                    <a:satMod val="105000"/>
                  </a:schemeClr>
                </a:gs>
                <a:gs pos="100000">
                  <a:srgbClr val="FFFFFF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12" descr="AT-logo--A_registered_small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9925" y="6240463"/>
            <a:ext cx="704850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61" r:id="rId2"/>
    <p:sldLayoutId id="2147483952" r:id="rId3"/>
    <p:sldLayoutId id="2147483950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b="1" kern="1200">
          <a:solidFill>
            <a:srgbClr val="595959"/>
          </a:solidFill>
          <a:uFill>
            <a:solidFill>
              <a:schemeClr val="accent1"/>
            </a:solidFill>
          </a:uFill>
          <a:latin typeface="Arial"/>
          <a:ea typeface="ＭＳ Ｐゴシック" charset="0"/>
          <a:cs typeface="Arial"/>
        </a:defRPr>
      </a:lvl1pPr>
      <a:lvl2pPr marL="739775" indent="-573088" algn="l" defTabSz="457200" rtl="0" eaLnBrk="0" fontAlgn="base" hangingPunct="0">
        <a:lnSpc>
          <a:spcPct val="130000"/>
        </a:lnSpc>
        <a:spcBef>
          <a:spcPct val="20000"/>
        </a:spcBef>
        <a:spcAft>
          <a:spcPct val="0"/>
        </a:spcAft>
        <a:buClr>
          <a:schemeClr val="accent1"/>
        </a:buClr>
        <a:buSzPct val="130000"/>
        <a:buFont typeface="Arial Black" charset="0"/>
        <a:defRPr sz="15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454025" indent="-227013" algn="l" defTabSz="457200" rtl="0" eaLnBrk="0" fontAlgn="base" hangingPunct="0">
        <a:lnSpc>
          <a:spcPct val="130000"/>
        </a:lnSpc>
        <a:spcBef>
          <a:spcPct val="20000"/>
        </a:spcBef>
        <a:spcAft>
          <a:spcPct val="0"/>
        </a:spcAft>
        <a:buClr>
          <a:schemeClr val="accent1"/>
        </a:buClr>
        <a:buSzPct val="130000"/>
        <a:buFont typeface="Arial Black" charset="0"/>
        <a:buChar char="›"/>
        <a:defRPr sz="15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688975" indent="-234950" algn="l" defTabSz="457200" rtl="0" eaLnBrk="0" fontAlgn="base" hangingPunct="0">
        <a:lnSpc>
          <a:spcPct val="130000"/>
        </a:lnSpc>
        <a:spcBef>
          <a:spcPct val="20000"/>
        </a:spcBef>
        <a:spcAft>
          <a:spcPct val="0"/>
        </a:spcAft>
        <a:buClr>
          <a:srgbClr val="939BA1"/>
        </a:buClr>
        <a:buSzPct val="130000"/>
        <a:buFont typeface="Arial Black" charset="0"/>
        <a:buChar char="›"/>
        <a:defRPr sz="15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915988" indent="-227013" algn="l" defTabSz="457200" rtl="0" eaLnBrk="0" fontAlgn="base" hangingPunct="0">
        <a:lnSpc>
          <a:spcPct val="130000"/>
        </a:lnSpc>
        <a:spcBef>
          <a:spcPct val="20000"/>
        </a:spcBef>
        <a:spcAft>
          <a:spcPct val="0"/>
        </a:spcAft>
        <a:buClr>
          <a:srgbClr val="BEC3C7"/>
        </a:buClr>
        <a:buSzPct val="130000"/>
        <a:buFont typeface="Arial Black" charset="0"/>
        <a:buChar char="›"/>
        <a:defRPr sz="1500" kern="1200">
          <a:solidFill>
            <a:srgbClr val="595959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APM30 TEMPERATURE SENSOR EXTENSION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4"/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154D969-F9BC-5248-B0DF-F668370BF322}" type="slidenum">
              <a:rPr lang="en-US" sz="900">
                <a:solidFill>
                  <a:srgbClr val="898989"/>
                </a:solidFill>
                <a:cs typeface="Arial" charset="0"/>
              </a:rPr>
              <a:pPr eaLnBrk="1" hangingPunct="1"/>
              <a:t>2</a:t>
            </a:fld>
            <a:endParaRPr lang="en-US" sz="900" dirty="0">
              <a:solidFill>
                <a:srgbClr val="898989"/>
              </a:solidFill>
              <a:cs typeface="Arial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228602" y="6356350"/>
            <a:ext cx="2536370" cy="365125"/>
          </a:xfrm>
        </p:spPr>
        <p:txBody>
          <a:bodyPr/>
          <a:lstStyle/>
          <a:p>
            <a:pPr algn="l">
              <a:defRPr/>
            </a:pPr>
            <a:r>
              <a:rPr lang="en-US" sz="800" b="1" smtClean="0">
                <a:solidFill>
                  <a:srgbClr val="000000">
                    <a:tint val="75000"/>
                  </a:srgbClr>
                </a:solidFill>
              </a:rPr>
              <a:t>Compiled by  David Bbosa</a:t>
            </a:r>
            <a:endParaRPr lang="en-US" sz="800" b="1" dirty="0">
              <a:solidFill>
                <a:srgbClr val="000000">
                  <a:tint val="75000"/>
                </a:srgbClr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456836"/>
              </p:ext>
            </p:extLst>
          </p:nvPr>
        </p:nvGraphicFramePr>
        <p:xfrm>
          <a:off x="381001" y="157163"/>
          <a:ext cx="8200292" cy="518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00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7525"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US" sz="2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Introduction</a:t>
                      </a:r>
                      <a:endParaRPr lang="en-US" sz="2000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664" marB="456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Content Placeholder 2"/>
          <p:cNvSpPr>
            <a:spLocks noGrp="1"/>
          </p:cNvSpPr>
          <p:nvPr>
            <p:ph idx="4294967295"/>
          </p:nvPr>
        </p:nvSpPr>
        <p:spPr>
          <a:xfrm>
            <a:off x="381000" y="1143000"/>
            <a:ext cx="8200293" cy="49831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0" dirty="0" smtClean="0"/>
              <a:t>   </a:t>
            </a:r>
            <a:r>
              <a:rPr lang="en-US" sz="1600" b="0" dirty="0" smtClean="0"/>
              <a:t>The APM30 has ability to sense battery temperature and use it in the execution of battery temperature compensation.</a:t>
            </a:r>
            <a:endParaRPr lang="en-US" sz="1600" b="0" dirty="0" smtClean="0"/>
          </a:p>
          <a:p>
            <a:pPr marL="0" indent="0">
              <a:buNone/>
            </a:pPr>
            <a:r>
              <a:rPr lang="en-US" sz="1600" b="0" dirty="0" smtClean="0"/>
              <a:t>Currently all Apm30 rectifier systems have temperature sensors installed within the upper section of modules and are picking rectifier temperatures.</a:t>
            </a:r>
          </a:p>
          <a:p>
            <a:pPr marL="0" indent="0">
              <a:buNone/>
            </a:pPr>
            <a:r>
              <a:rPr lang="en-US" sz="1600" b="0" dirty="0" smtClean="0"/>
              <a:t>In this state, if we activate temperature compensation the system will be using that temperature to execute temperature compensation.</a:t>
            </a:r>
          </a:p>
          <a:p>
            <a:pPr marL="0" indent="0">
              <a:buNone/>
            </a:pPr>
            <a:r>
              <a:rPr lang="en-US" sz="1600" b="0" dirty="0" smtClean="0"/>
              <a:t>The right point to pick these temperature should be the batteries. So this document  is meant to guide you through the process of extending th</a:t>
            </a:r>
            <a:r>
              <a:rPr lang="en-US" sz="1600" b="0" dirty="0" smtClean="0"/>
              <a:t>e temperature sensor to the battery cabinet.</a:t>
            </a:r>
            <a:endParaRPr lang="en-US" sz="1600" b="0" dirty="0" smtClean="0"/>
          </a:p>
          <a:p>
            <a:pPr marL="0" indent="0">
              <a:buNone/>
            </a:pPr>
            <a:endParaRPr lang="en-US" sz="1600" b="0" dirty="0" smtClean="0"/>
          </a:p>
          <a:p>
            <a:pPr marL="0" indent="0">
              <a:buNone/>
            </a:pPr>
            <a:endParaRPr lang="en-US" sz="1600" b="0" dirty="0" smtClean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1600" b="0" dirty="0" smtClean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746893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layout;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0" dirty="0" smtClean="0"/>
              <a:t>In all our sites the APM30 is installed just next to battery cabinet as below</a:t>
            </a:r>
          </a:p>
          <a:p>
            <a:endParaRPr lang="en-US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6A7E6BAB-6AD9-354F-9C52-10093EE69653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5" y="1529862"/>
            <a:ext cx="3965330" cy="458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5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0" dirty="0" smtClean="0"/>
              <a:t>The sensor cable is too short to be extended from the PMU to the battery cabinet.</a:t>
            </a:r>
          </a:p>
          <a:p>
            <a:r>
              <a:rPr lang="en-US" b="0" dirty="0" smtClean="0"/>
              <a:t>We shall have to cut the cable and then fix a long cable in between for the sensor to reach the battery cabinet.</a:t>
            </a:r>
          </a:p>
          <a:p>
            <a:r>
              <a:rPr lang="en-US" b="0" dirty="0" smtClean="0"/>
              <a:t>At the PMU the cable should run from TEM_BAT to the sensor in the battery cabinet.</a:t>
            </a:r>
          </a:p>
          <a:p>
            <a:endParaRPr lang="en-US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6A7E6BAB-6AD9-354F-9C52-10093EE69653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470638"/>
            <a:ext cx="7464669" cy="301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23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0" dirty="0" smtClean="0"/>
              <a:t>The sensor is the inserted between the battery.</a:t>
            </a:r>
          </a:p>
          <a:p>
            <a:endParaRPr lang="en-US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Compiled by  David Bbosa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6A7E6BAB-6AD9-354F-9C52-10093EE69653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59" y="1428506"/>
            <a:ext cx="2593241" cy="468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5306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American Tower NEW">
      <a:dk1>
        <a:srgbClr val="000000"/>
      </a:dk1>
      <a:lt1>
        <a:srgbClr val="FFFFFF"/>
      </a:lt1>
      <a:dk2>
        <a:srgbClr val="003F5F"/>
      </a:dk2>
      <a:lt2>
        <a:srgbClr val="CFD4D8"/>
      </a:lt2>
      <a:accent1>
        <a:srgbClr val="D11242"/>
      </a:accent1>
      <a:accent2>
        <a:srgbClr val="0069AA"/>
      </a:accent2>
      <a:accent3>
        <a:srgbClr val="00703C"/>
      </a:accent3>
      <a:accent4>
        <a:srgbClr val="EEB211"/>
      </a:accent4>
      <a:accent5>
        <a:srgbClr val="939BA1"/>
      </a:accent5>
      <a:accent6>
        <a:srgbClr val="F47B20"/>
      </a:accent6>
      <a:hlink>
        <a:srgbClr val="00AFDB"/>
      </a:hlink>
      <a:folHlink>
        <a:srgbClr val="A0427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77F244EB1A6C45837CDF3B581A07A0" ma:contentTypeVersion="9" ma:contentTypeDescription="Create a new document." ma:contentTypeScope="" ma:versionID="8ddc6eb7e0cb3bbb43bf28fd90061706">
  <xsd:schema xmlns:xsd="http://www.w3.org/2001/XMLSchema" xmlns:p="http://schemas.microsoft.com/office/2006/metadata/properties" xmlns:ns2="702ae1d9-aa80-463d-95ed-73eca8694971" targetNamespace="http://schemas.microsoft.com/office/2006/metadata/properties" ma:root="true" ma:fieldsID="28afa66faa306bfe7812189a2cc8f4fd" ns2:_="">
    <xsd:import namespace="702ae1d9-aa80-463d-95ed-73eca8694971"/>
    <xsd:element name="properties">
      <xsd:complexType>
        <xsd:sequence>
          <xsd:element name="documentManagement">
            <xsd:complexType>
              <xsd:all>
                <xsd:element ref="ns2:Document_x0020_Type"/>
                <xsd:element ref="ns2:Category0"/>
                <xsd:element ref="ns2:Description0"/>
                <xsd:element ref="ns2:Document_x0020__x0023_" minOccurs="0"/>
                <xsd:element ref="ns2:Archive" minOccurs="0"/>
                <xsd:element ref="ns2:More_x0020_Details" minOccurs="0"/>
                <xsd:element ref="ns2:LinkTitle" minOccurs="0"/>
                <xsd:element ref="ns2:LinkURL" minOccurs="0"/>
                <xsd:element ref="ns2:ViewPosit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02ae1d9-aa80-463d-95ed-73eca8694971" elementFormDefault="qualified">
    <xsd:import namespace="http://schemas.microsoft.com/office/2006/documentManagement/types"/>
    <xsd:element name="Document_x0020_Type" ma:index="8" ma:displayName="Document Type" ma:default="Procedure" ma:format="RadioButtons" ma:internalName="Document_x0020_Type">
      <xsd:simpleType>
        <xsd:restriction base="dms:Choice">
          <xsd:enumeration value="Procedure"/>
          <xsd:enumeration value="Form"/>
          <xsd:enumeration value="List"/>
          <xsd:enumeration value="Bulletin"/>
          <xsd:enumeration value="Policy"/>
          <xsd:enumeration value="Summary"/>
          <xsd:enumeration value="Training"/>
          <xsd:enumeration value="Other Document"/>
          <xsd:enumeration value="Employee Program"/>
        </xsd:restriction>
      </xsd:simpleType>
    </xsd:element>
    <xsd:element name="Category0" ma:index="9" ma:displayName="Category" ma:default="" ma:format="RadioButtons" ma:internalName="Category0">
      <xsd:simpleType>
        <xsd:restriction base="dms:Choice">
          <xsd:enumeration value="Desktop Wallpaper"/>
          <xsd:enumeration value="Corporate Standards"/>
          <xsd:enumeration value="PowerPoint Templates"/>
          <xsd:enumeration value="E-Letterhead"/>
          <xsd:enumeration value="Fax and Memo Templates"/>
          <xsd:enumeration value="Company Collateral"/>
          <xsd:enumeration value="Promotional Items"/>
          <xsd:enumeration value="Archived Employee Communications"/>
          <xsd:enumeration value="Business Cards/Stationery"/>
          <xsd:enumeration value="Screensavers"/>
          <xsd:enumeration value="Marketing Materials"/>
        </xsd:restriction>
      </xsd:simpleType>
    </xsd:element>
    <xsd:element name="Description0" ma:index="10" ma:displayName="Description" ma:internalName="Description0">
      <xsd:simpleType>
        <xsd:restriction base="dms:Note"/>
      </xsd:simpleType>
    </xsd:element>
    <xsd:element name="Document_x0020__x0023_" ma:index="11" nillable="true" ma:displayName="Document #" ma:description="Enter the assigned Document #, normally assigned by the Corporate Audit Department." ma:internalName="Document_x0020__x0023_">
      <xsd:simpleType>
        <xsd:restriction base="dms:Text">
          <xsd:maxLength value="100"/>
        </xsd:restriction>
      </xsd:simpleType>
    </xsd:element>
    <xsd:element name="Archive" ma:index="12" nillable="true" ma:displayName="Archive" ma:description="Select to archive this document. Archive a document when it is no longer in use." ma:internalName="Archive">
      <xsd:simpleType>
        <xsd:restriction base="dms:Boolean"/>
      </xsd:simpleType>
    </xsd:element>
    <xsd:element name="More_x0020_Details" ma:index="13" nillable="true" ma:displayName="More Details" ma:internalName="More_x0020_Details">
      <xsd:simpleType>
        <xsd:restriction base="dms:Note"/>
      </xsd:simpleType>
    </xsd:element>
    <xsd:element name="LinkTitle" ma:index="14" nillable="true" ma:displayName="LinkTitle" ma:internalName="LinkTitle">
      <xsd:simpleType>
        <xsd:restriction base="dms:Text">
          <xsd:maxLength value="255"/>
        </xsd:restriction>
      </xsd:simpleType>
    </xsd:element>
    <xsd:element name="LinkURL" ma:index="15" nillable="true" ma:displayName="LinkURL" ma:description="Enter url for link. NOTE: do not include http://, this will be added automatically." ma:internalName="LinkURL">
      <xsd:simpleType>
        <xsd:restriction base="dms:Text">
          <xsd:maxLength value="255"/>
        </xsd:restriction>
      </xsd:simpleType>
    </xsd:element>
    <xsd:element name="ViewPosition" ma:index="16" nillable="true" ma:displayName="View Position" ma:description="The position number that this item will be displayed in views that sort by position." ma:internalName="ViewPosition">
      <xsd:simpleType>
        <xsd:restriction base="dms:Number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LinkTitle xmlns="702ae1d9-aa80-463d-95ed-73eca8694971" xsi:nil="true"/>
    <LinkURL xmlns="702ae1d9-aa80-463d-95ed-73eca8694971" xsi:nil="true"/>
    <ViewPosition xmlns="702ae1d9-aa80-463d-95ed-73eca8694971">13</ViewPosition>
    <Category0 xmlns="702ae1d9-aa80-463d-95ed-73eca8694971">PowerPoint Templates</Category0>
    <Description0 xmlns="702ae1d9-aa80-463d-95ed-73eca8694971">Cover and interior slide template for internal and external ATC Uganda presentations</Description0>
    <Archive xmlns="702ae1d9-aa80-463d-95ed-73eca8694971">false</Archive>
    <More_x0020_Details xmlns="702ae1d9-aa80-463d-95ed-73eca8694971" xsi:nil="true"/>
    <Document_x0020_Type xmlns="702ae1d9-aa80-463d-95ed-73eca8694971">Other Document</Document_x0020_Type>
    <Document_x0020__x0023_ xmlns="702ae1d9-aa80-463d-95ed-73eca869497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0C71C1-FEBD-4AEF-8F5A-4CA05DA069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2ae1d9-aa80-463d-95ed-73eca8694971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8E0AAB1-4B47-47FC-8317-E1407B5E433D}">
  <ds:schemaRefs>
    <ds:schemaRef ds:uri="702ae1d9-aa80-463d-95ed-73eca8694971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8761BD4-0C85-44B9-8858-C4864983E1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14361</TotalTime>
  <Words>209</Words>
  <Application>Microsoft Office PowerPoint</Application>
  <PresentationFormat>On-screen Show (4:3)</PresentationFormat>
  <Paragraphs>27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ＭＳ Ｐゴシック</vt:lpstr>
      <vt:lpstr>Arial</vt:lpstr>
      <vt:lpstr>Arial Black</vt:lpstr>
      <vt:lpstr>Calibri</vt:lpstr>
      <vt:lpstr>1_Office Theme</vt:lpstr>
      <vt:lpstr>APM30 TEMPERATURE SENSOR EXTENSION</vt:lpstr>
      <vt:lpstr>PowerPoint Presentation</vt:lpstr>
      <vt:lpstr>Site layout;</vt:lpstr>
      <vt:lpstr>.</vt:lpstr>
      <vt:lpstr>.</vt:lpstr>
    </vt:vector>
  </TitlesOfParts>
  <Company>American Tower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ATC Uganda PowerPoint Template and Tutorial</dc:title>
  <dc:subject>quick facts, financials, stats and overview about American Tower</dc:subject>
  <dc:creator>Maeghan Oberoi</dc:creator>
  <cp:keywords>financials, about AMerican Tower, timeline, inernational expansion, core solutions</cp:keywords>
  <cp:lastModifiedBy>David Bbosa</cp:lastModifiedBy>
  <cp:revision>1378</cp:revision>
  <cp:lastPrinted>2013-03-07T16:17:40Z</cp:lastPrinted>
  <dcterms:created xsi:type="dcterms:W3CDTF">2012-11-12T19:48:38Z</dcterms:created>
  <dcterms:modified xsi:type="dcterms:W3CDTF">2017-04-12T12:15:52Z</dcterms:modified>
  <cp:category>quarterly update and overview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0x010100A477F244EB1A6C45837CDF3B581A07A0</vt:lpwstr>
  </property>
  <property fmtid="{D5CDD505-2E9C-101B-9397-08002B2CF9AE}" pid="3" name="Order">
    <vt:r8>9800</vt:r8>
  </property>
</Properties>
</file>

<file path=docProps/thumbnail.jpeg>
</file>